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lvl1pPr marL="0" indent="0" algn="l" defTabSz="914400">
      <a:lnSpc>
        <a:spcPct val="100000"/>
      </a:lnSpc>
      <a:buNone/>
      <a:defRPr lang="sl-SI" sz="1800">
        <a:solidFill>
          <a:schemeClr val="dk1"/>
        </a:solidFill>
        <a:latin typeface="Arial"/>
      </a:defRPr>
    </a:lvl1pPr>
    <a:lvl2pPr marL="457200" indent="0" algn="l" defTabSz="914400">
      <a:lnSpc>
        <a:spcPct val="100000"/>
      </a:lnSpc>
      <a:buNone/>
      <a:defRPr lang="sl-SI" sz="1800">
        <a:solidFill>
          <a:schemeClr val="dk1"/>
        </a:solidFill>
        <a:latin typeface="Arial"/>
      </a:defRPr>
    </a:lvl2pPr>
    <a:lvl3pPr marL="914400" indent="0" algn="l" defTabSz="914400">
      <a:lnSpc>
        <a:spcPct val="100000"/>
      </a:lnSpc>
      <a:buNone/>
      <a:defRPr lang="sl-SI" sz="1800">
        <a:solidFill>
          <a:schemeClr val="dk1"/>
        </a:solidFill>
        <a:latin typeface="Arial"/>
      </a:defRPr>
    </a:lvl3pPr>
    <a:lvl4pPr marL="1371600" indent="0" algn="l" defTabSz="914400">
      <a:lnSpc>
        <a:spcPct val="100000"/>
      </a:lnSpc>
      <a:buNone/>
      <a:defRPr lang="sl-SI" sz="1800">
        <a:solidFill>
          <a:schemeClr val="dk1"/>
        </a:solidFill>
        <a:latin typeface="Arial"/>
      </a:defRPr>
    </a:lvl4pPr>
    <a:lvl5pPr marL="1828800" indent="0" algn="l" defTabSz="914400">
      <a:lnSpc>
        <a:spcPct val="100000"/>
      </a:lnSpc>
      <a:buNone/>
      <a:defRPr lang="sl-SI" sz="1800">
        <a:solidFill>
          <a:schemeClr val="dk1"/>
        </a:solidFill>
        <a:latin typeface="Arial"/>
      </a:defRPr>
    </a:lvl5pPr>
    <a:lvl6pPr>
      <a:defRPr lang="sl-SI" sz="1800"/>
    </a:lvl6pPr>
    <a:lvl7pPr>
      <a:defRPr lang="sl-SI" sz="1800"/>
    </a:lvl7pPr>
    <a:lvl8pPr>
      <a:defRPr lang="sl-SI" sz="1800"/>
    </a:lvl8pPr>
    <a:lvl9pPr>
      <a:defRPr lang="sl-SI" sz="1800"/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9"/>
          <p:cNvSpPr>
            <a:spLocks noGrp="1" noChangeShapeType="1"/>
          </p:cNvSpPr>
          <p:nvPr>
            <p:ph type="title"/>
          </p:nvPr>
        </p:nvSpPr>
        <p:spPr bwMode="auto">
          <a:xfrm>
            <a:off x="250825" y="115887"/>
            <a:ext cx="8642350" cy="6492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sl-SI"/>
              <a:t>Uredite slog naslova matrice</a:t>
            </a:r>
            <a:endParaRPr/>
          </a:p>
        </p:txBody>
      </p:sp>
      <p:sp>
        <p:nvSpPr>
          <p:cNvPr id="5" name="Shape 1030"/>
          <p:cNvSpPr>
            <a:spLocks noGrp="1" noChangeShapeType="1"/>
          </p:cNvSpPr>
          <p:nvPr>
            <p:ph idx="1"/>
          </p:nvPr>
        </p:nvSpPr>
        <p:spPr bwMode="auto">
          <a:xfrm>
            <a:off x="250825" y="1052512"/>
            <a:ext cx="8642350" cy="497681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2800">
                <a:solidFill>
                  <a:srgbClr val="606060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-"/>
              <a:defRPr sz="2400">
                <a:solidFill>
                  <a:srgbClr val="606060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000">
                <a:solidFill>
                  <a:srgbClr val="606060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1800">
                <a:solidFill>
                  <a:srgbClr val="606060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1800">
                <a:solidFill>
                  <a:srgbClr val="606060"/>
                </a:solidFill>
                <a:latin typeface="Arial"/>
              </a:defRPr>
            </a:lvl5pPr>
          </a:lstStyle>
          <a:p>
            <a:pPr marL="342900" lvl="0" indent="-685800">
              <a:spcBef>
                <a:spcPts val="0"/>
              </a:spcBef>
              <a:buFontTx/>
              <a:buChar char="•"/>
              <a:defRPr/>
            </a:pPr>
            <a:r>
              <a:rPr lang="sl-SI"/>
              <a:t>Uredite sloge besedila matrice</a:t>
            </a:r>
            <a:endParaRPr/>
          </a:p>
          <a:p>
            <a:pPr marL="742950" lvl="1" indent="-1028700">
              <a:spcBef>
                <a:spcPts val="0"/>
              </a:spcBef>
              <a:buFontTx/>
              <a:buChar char="-"/>
              <a:defRPr/>
            </a:pPr>
            <a:r>
              <a:rPr lang="sl-SI"/>
              <a:t>Druga raven</a:t>
            </a:r>
            <a:endParaRPr/>
          </a:p>
          <a:p>
            <a:pPr marL="1143000" lvl="2" indent="-1371600">
              <a:spcBef>
                <a:spcPts val="0"/>
              </a:spcBef>
              <a:buFontTx/>
              <a:buChar char="•"/>
              <a:defRPr/>
            </a:pPr>
            <a:r>
              <a:rPr lang="sl-SI"/>
              <a:t>Tretja raven</a:t>
            </a:r>
            <a:endParaRPr/>
          </a:p>
          <a:p>
            <a:pPr marL="1600200" lvl="3" indent="-1828800">
              <a:spcBef>
                <a:spcPts val="0"/>
              </a:spcBef>
              <a:buFontTx/>
              <a:buChar char="–"/>
              <a:defRPr/>
            </a:pPr>
            <a:r>
              <a:rPr lang="sl-SI"/>
              <a:t>Četrta raven</a:t>
            </a:r>
            <a:endParaRPr/>
          </a:p>
          <a:p>
            <a:pPr marL="2057400" lvl="4" indent="-2286000">
              <a:spcBef>
                <a:spcPts val="0"/>
              </a:spcBef>
              <a:buFontTx/>
              <a:buChar char="»"/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6" name="Shape 1026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7" name="Shape 1027"/>
          <p:cNvSpPr>
            <a:spLocks noGrp="1" noChangeShapeType="1"/>
          </p:cNvSpPr>
          <p:nvPr>
            <p:ph type="ftr" idx="3"/>
          </p:nvPr>
        </p:nvSpPr>
        <p:spPr bwMode="auto">
          <a:xfrm>
            <a:off x="3851275" y="6524625"/>
            <a:ext cx="2895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8" name="Shape 1028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759575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sl-SI" sz="1400">
                <a:solidFill>
                  <a:srgbClr val="606060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osnovna_prezentacija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ShapeType="1"/>
          </p:cNvSpPr>
          <p:nvPr/>
        </p:nvSpPr>
        <p:spPr bwMode="auto">
          <a:xfrm>
            <a:off x="-3175" y="6721475"/>
            <a:ext cx="9144000" cy="136525"/>
          </a:xfrm>
          <a:prstGeom prst="rect">
            <a:avLst/>
          </a:prstGeom>
          <a:solidFill>
            <a:srgbClr val="A6CE39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 noChangeShapeType="1"/>
          </p:cNvSpPr>
          <p:nvPr/>
        </p:nvSpPr>
        <p:spPr bwMode="auto">
          <a:xfrm>
            <a:off x="-3175" y="3429000"/>
            <a:ext cx="9144000" cy="3429000"/>
          </a:xfrm>
          <a:prstGeom prst="rect">
            <a:avLst/>
          </a:prstGeom>
          <a:solidFill>
            <a:srgbClr val="A6CE39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pic>
        <p:nvPicPr>
          <p:cNvPr id="6" name="Slika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395287" y="404812"/>
            <a:ext cx="1439862" cy="73977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250825" y="115887"/>
            <a:ext cx="8642350" cy="6492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sl-SI"/>
              <a:t>Uredite slog naslova matrice</a:t>
            </a:r>
            <a:endParaRPr/>
          </a:p>
        </p:txBody>
      </p:sp>
      <p:sp>
        <p:nvSpPr>
          <p:cNvPr id="8" name="Rectangle 3"/>
          <p:cNvSpPr>
            <a:spLocks noGrp="1" noChangeShapeType="1"/>
          </p:cNvSpPr>
          <p:nvPr>
            <p:ph type="body" idx="1"/>
          </p:nvPr>
        </p:nvSpPr>
        <p:spPr bwMode="auto">
          <a:xfrm>
            <a:off x="250825" y="1052512"/>
            <a:ext cx="8642350" cy="49768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spcBef>
                <a:spcPts val="0"/>
              </a:spcBef>
              <a:buFontTx/>
              <a:buChar char="•"/>
              <a:defRPr/>
            </a:pPr>
            <a:r>
              <a:rPr lang="sl-SI"/>
              <a:t>Uredite sloge besedila matrice</a:t>
            </a:r>
            <a:endParaRPr/>
          </a:p>
          <a:p>
            <a:pPr marL="742950" lvl="1" indent="-1028700">
              <a:spcBef>
                <a:spcPts val="0"/>
              </a:spcBef>
              <a:buFontTx/>
              <a:buChar char="-"/>
              <a:defRPr/>
            </a:pPr>
            <a:r>
              <a:rPr lang="sl-SI"/>
              <a:t>Druga raven</a:t>
            </a:r>
            <a:endParaRPr/>
          </a:p>
          <a:p>
            <a:pPr marL="1143000" lvl="2" indent="-1371600">
              <a:spcBef>
                <a:spcPts val="0"/>
              </a:spcBef>
              <a:buFontTx/>
              <a:buChar char="•"/>
              <a:defRPr/>
            </a:pPr>
            <a:r>
              <a:rPr lang="sl-SI"/>
              <a:t>Tretja raven</a:t>
            </a:r>
            <a:endParaRPr/>
          </a:p>
          <a:p>
            <a:pPr marL="1600200" lvl="3" indent="-1828800">
              <a:spcBef>
                <a:spcPts val="0"/>
              </a:spcBef>
              <a:buFontTx/>
              <a:buChar char="–"/>
              <a:defRPr/>
            </a:pPr>
            <a:r>
              <a:rPr lang="sl-SI"/>
              <a:t>Četrta raven</a:t>
            </a:r>
            <a:endParaRPr/>
          </a:p>
          <a:p>
            <a:pPr marL="2057400" lvl="4" indent="-2286000">
              <a:spcBef>
                <a:spcPts val="0"/>
              </a:spcBef>
              <a:buFontTx/>
              <a:buChar char="»"/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9" name="Shape 1016"/>
          <p:cNvSpPr>
            <a:spLocks noGrp="1" noChangeShapeType="1"/>
          </p:cNvSpPr>
          <p:nvPr>
            <p:ph type="dt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osnovna_prezentacija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ShapeType="1"/>
          </p:cNvSpPr>
          <p:nvPr/>
        </p:nvSpPr>
        <p:spPr bwMode="auto">
          <a:xfrm>
            <a:off x="-3175" y="6721475"/>
            <a:ext cx="9144000" cy="136525"/>
          </a:xfrm>
          <a:prstGeom prst="rect">
            <a:avLst/>
          </a:prstGeom>
          <a:solidFill>
            <a:srgbClr val="A6CE39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 noChangeShapeType="1"/>
          </p:cNvSpPr>
          <p:nvPr/>
        </p:nvSpPr>
        <p:spPr bwMode="auto">
          <a:xfrm>
            <a:off x="-3175" y="0"/>
            <a:ext cx="9144000" cy="1268412"/>
          </a:xfrm>
          <a:prstGeom prst="rect">
            <a:avLst/>
          </a:prstGeom>
          <a:solidFill>
            <a:srgbClr val="A6CE39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6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250825" y="115887"/>
            <a:ext cx="8642350" cy="6492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sl-SI"/>
              <a:t>Uredite slog naslova matrice</a:t>
            </a:r>
            <a:endParaRPr/>
          </a:p>
        </p:txBody>
      </p:sp>
      <p:sp>
        <p:nvSpPr>
          <p:cNvPr id="7" name="Rectangle 3"/>
          <p:cNvSpPr>
            <a:spLocks noGrp="1" noChangeShapeType="1"/>
          </p:cNvSpPr>
          <p:nvPr>
            <p:ph type="body" idx="1"/>
          </p:nvPr>
        </p:nvSpPr>
        <p:spPr bwMode="auto">
          <a:xfrm>
            <a:off x="250825" y="1052512"/>
            <a:ext cx="8642350" cy="49768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spcBef>
                <a:spcPts val="0"/>
              </a:spcBef>
              <a:buFontTx/>
              <a:buChar char="•"/>
              <a:defRPr/>
            </a:pPr>
            <a:r>
              <a:rPr lang="sl-SI"/>
              <a:t>Uredite sloge besedila matrice</a:t>
            </a:r>
            <a:endParaRPr/>
          </a:p>
          <a:p>
            <a:pPr marL="742950" lvl="1" indent="-1028700">
              <a:spcBef>
                <a:spcPts val="0"/>
              </a:spcBef>
              <a:buFontTx/>
              <a:buChar char="-"/>
              <a:defRPr/>
            </a:pPr>
            <a:r>
              <a:rPr lang="sl-SI"/>
              <a:t>Druga raven</a:t>
            </a:r>
            <a:endParaRPr/>
          </a:p>
          <a:p>
            <a:pPr marL="1143000" lvl="2" indent="-1371600">
              <a:spcBef>
                <a:spcPts val="0"/>
              </a:spcBef>
              <a:buFontTx/>
              <a:buChar char="•"/>
              <a:defRPr/>
            </a:pPr>
            <a:r>
              <a:rPr lang="sl-SI"/>
              <a:t>Tretja raven</a:t>
            </a:r>
            <a:endParaRPr/>
          </a:p>
          <a:p>
            <a:pPr marL="1600200" lvl="3" indent="-1828800">
              <a:spcBef>
                <a:spcPts val="0"/>
              </a:spcBef>
              <a:buFontTx/>
              <a:buChar char="–"/>
              <a:defRPr/>
            </a:pPr>
            <a:r>
              <a:rPr lang="sl-SI"/>
              <a:t>Četrta raven</a:t>
            </a:r>
            <a:endParaRPr/>
          </a:p>
          <a:p>
            <a:pPr marL="2057400" lvl="4" indent="-2286000">
              <a:spcBef>
                <a:spcPts val="0"/>
              </a:spcBef>
              <a:buFontTx/>
              <a:buChar char="»"/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8" name="Označba mesta datuma 2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9" name="Označba mesta noge 3"/>
          <p:cNvSpPr>
            <a:spLocks noGrp="1" noChangeShapeType="1"/>
          </p:cNvSpPr>
          <p:nvPr>
            <p:ph type="ftr" idx="3"/>
          </p:nvPr>
        </p:nvSpPr>
        <p:spPr bwMode="auto">
          <a:xfrm>
            <a:off x="3851275" y="6524625"/>
            <a:ext cx="2895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" name="Označba mesta številke diapozitiva 4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759575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sl-SI" sz="1400">
                <a:solidFill>
                  <a:srgbClr val="606060"/>
                </a:solidFill>
              </a:rPr>
              <a:t>‹#›</a:t>
            </a:fld>
            <a:endParaRPr/>
          </a:p>
        </p:txBody>
      </p:sp>
      <p:sp>
        <p:nvSpPr>
          <p:cNvPr id="11" name="Shape 1024"/>
          <p:cNvSpPr>
            <a:spLocks noGrp="1" noChangeShapeType="1"/>
          </p:cNvSpPr>
          <p:nvPr>
            <p:ph type="dt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osnovna_prezentacija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ShapeType="1"/>
          </p:cNvSpPr>
          <p:nvPr/>
        </p:nvSpPr>
        <p:spPr bwMode="auto">
          <a:xfrm>
            <a:off x="-3175" y="6721475"/>
            <a:ext cx="9144000" cy="136525"/>
          </a:xfrm>
          <a:prstGeom prst="rect">
            <a:avLst/>
          </a:prstGeom>
          <a:solidFill>
            <a:srgbClr val="A6CE39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 noChangeShapeType="1"/>
          </p:cNvSpPr>
          <p:nvPr/>
        </p:nvSpPr>
        <p:spPr bwMode="auto">
          <a:xfrm>
            <a:off x="-3175" y="0"/>
            <a:ext cx="9144000" cy="6858000"/>
          </a:xfrm>
          <a:prstGeom prst="rect">
            <a:avLst/>
          </a:prstGeom>
          <a:solidFill>
            <a:srgbClr val="A6CE39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6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250825" y="115887"/>
            <a:ext cx="8642350" cy="6492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sl-SI"/>
              <a:t>Uredite slog naslova matrice</a:t>
            </a:r>
            <a:endParaRPr/>
          </a:p>
        </p:txBody>
      </p:sp>
      <p:sp>
        <p:nvSpPr>
          <p:cNvPr id="7" name="Rectangle 3"/>
          <p:cNvSpPr>
            <a:spLocks noGrp="1" noChangeShapeType="1"/>
          </p:cNvSpPr>
          <p:nvPr>
            <p:ph type="body" idx="1"/>
          </p:nvPr>
        </p:nvSpPr>
        <p:spPr bwMode="auto">
          <a:xfrm>
            <a:off x="250825" y="1052512"/>
            <a:ext cx="8642350" cy="497681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spcBef>
                <a:spcPts val="0"/>
              </a:spcBef>
              <a:buFontTx/>
              <a:buChar char="•"/>
              <a:defRPr/>
            </a:pPr>
            <a:r>
              <a:rPr lang="sl-SI"/>
              <a:t>Uredite sloge besedila matrice</a:t>
            </a:r>
            <a:endParaRPr/>
          </a:p>
          <a:p>
            <a:pPr marL="742950" lvl="1" indent="-1028700">
              <a:spcBef>
                <a:spcPts val="0"/>
              </a:spcBef>
              <a:buFontTx/>
              <a:buChar char="-"/>
              <a:defRPr/>
            </a:pPr>
            <a:r>
              <a:rPr lang="sl-SI"/>
              <a:t>Druga raven</a:t>
            </a:r>
            <a:endParaRPr/>
          </a:p>
          <a:p>
            <a:pPr marL="1143000" lvl="2" indent="-1371600">
              <a:spcBef>
                <a:spcPts val="0"/>
              </a:spcBef>
              <a:buFontTx/>
              <a:buChar char="•"/>
              <a:defRPr/>
            </a:pPr>
            <a:r>
              <a:rPr lang="sl-SI"/>
              <a:t>Tretja raven</a:t>
            </a:r>
            <a:endParaRPr/>
          </a:p>
          <a:p>
            <a:pPr marL="1600200" lvl="3" indent="-1828800">
              <a:spcBef>
                <a:spcPts val="0"/>
              </a:spcBef>
              <a:buFontTx/>
              <a:buChar char="–"/>
              <a:defRPr/>
            </a:pPr>
            <a:r>
              <a:rPr lang="sl-SI"/>
              <a:t>Četrta raven</a:t>
            </a:r>
            <a:endParaRPr/>
          </a:p>
          <a:p>
            <a:pPr marL="2057400" lvl="4" indent="-2286000">
              <a:spcBef>
                <a:spcPts val="0"/>
              </a:spcBef>
              <a:buFontTx/>
              <a:buChar char="»"/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8" name="Označba mesta datuma 1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9" name="Označba mesta noge 2"/>
          <p:cNvSpPr>
            <a:spLocks noGrp="1" noChangeShapeType="1"/>
          </p:cNvSpPr>
          <p:nvPr>
            <p:ph type="ftr" idx="3"/>
          </p:nvPr>
        </p:nvSpPr>
        <p:spPr bwMode="auto">
          <a:xfrm>
            <a:off x="3851275" y="6524625"/>
            <a:ext cx="2895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" name="Označba mesta številke diapozitiva 3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759575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sl-SI" sz="1400">
                <a:solidFill>
                  <a:srgbClr val="606060"/>
                </a:solidFill>
              </a:rPr>
              <a:t>‹#›</a:t>
            </a:fld>
            <a:endParaRPr/>
          </a:p>
        </p:txBody>
      </p:sp>
      <p:sp>
        <p:nvSpPr>
          <p:cNvPr id="11" name="Shape 1032"/>
          <p:cNvSpPr>
            <a:spLocks noGrp="1" noChangeShapeType="1"/>
          </p:cNvSpPr>
          <p:nvPr>
            <p:ph type="dt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6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5" name="Shape 3078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6" name="Shape 4102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 noChangeShapeType="1"/>
          </p:cNvSpPr>
          <p:nvPr>
            <p:ph type="ftr" idx="3"/>
          </p:nvPr>
        </p:nvSpPr>
        <p:spPr bwMode="auto">
          <a:xfrm>
            <a:off x="3851275" y="6524625"/>
            <a:ext cx="2895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6759575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sl-SI" sz="1400">
                <a:solidFill>
                  <a:srgbClr val="606060"/>
                </a:solidFill>
              </a:rPr>
              <a:t>‹#›</a:t>
            </a:fld>
            <a:endParaRPr/>
          </a:p>
        </p:txBody>
      </p:sp>
      <p:sp>
        <p:nvSpPr>
          <p:cNvPr id="7" name="Rectangle 2"/>
          <p:cNvSpPr>
            <a:spLocks noGrp="1" noChangeShapeType="1"/>
          </p:cNvSpPr>
          <p:nvPr>
            <p:ph type="title"/>
          </p:nvPr>
        </p:nvSpPr>
        <p:spPr bwMode="auto">
          <a:xfrm>
            <a:off x="250825" y="115887"/>
            <a:ext cx="8642350" cy="6492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sl-SI"/>
              <a:t>Uredite slog naslova matrice</a:t>
            </a:r>
            <a:endParaRPr/>
          </a:p>
        </p:txBody>
      </p:sp>
      <p:sp>
        <p:nvSpPr>
          <p:cNvPr id="8" name="Rectangle 3"/>
          <p:cNvSpPr>
            <a:spLocks noGrp="1" noChangeShapeType="1"/>
          </p:cNvSpPr>
          <p:nvPr>
            <p:ph type="body" idx="1"/>
          </p:nvPr>
        </p:nvSpPr>
        <p:spPr bwMode="auto">
          <a:xfrm>
            <a:off x="250825" y="1052512"/>
            <a:ext cx="8642350" cy="497681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2800">
                <a:solidFill>
                  <a:srgbClr val="606060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-"/>
              <a:defRPr sz="2400">
                <a:solidFill>
                  <a:srgbClr val="606060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000">
                <a:solidFill>
                  <a:srgbClr val="606060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1800">
                <a:solidFill>
                  <a:srgbClr val="606060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1800">
                <a:solidFill>
                  <a:srgbClr val="606060"/>
                </a:solidFill>
                <a:latin typeface="Arial"/>
              </a:defRPr>
            </a:lvl5pPr>
          </a:lstStyle>
          <a:p>
            <a:pPr marL="342900" lvl="0" indent="-685800">
              <a:spcBef>
                <a:spcPts val="0"/>
              </a:spcBef>
              <a:buFontTx/>
              <a:buChar char="•"/>
              <a:defRPr/>
            </a:pPr>
            <a:r>
              <a:rPr lang="sl-SI"/>
              <a:t>Uredite sloge besedila matrice</a:t>
            </a:r>
            <a:endParaRPr/>
          </a:p>
          <a:p>
            <a:pPr marL="742950" lvl="1" indent="-1028700">
              <a:spcBef>
                <a:spcPts val="0"/>
              </a:spcBef>
              <a:buFontTx/>
              <a:buChar char="-"/>
              <a:defRPr/>
            </a:pPr>
            <a:r>
              <a:rPr lang="sl-SI"/>
              <a:t>Druga raven</a:t>
            </a:r>
            <a:endParaRPr/>
          </a:p>
          <a:p>
            <a:pPr marL="1143000" lvl="2" indent="-1371600">
              <a:spcBef>
                <a:spcPts val="0"/>
              </a:spcBef>
              <a:buFontTx/>
              <a:buChar char="•"/>
              <a:defRPr/>
            </a:pPr>
            <a:r>
              <a:rPr lang="sl-SI"/>
              <a:t>Tretja raven</a:t>
            </a:r>
            <a:endParaRPr/>
          </a:p>
          <a:p>
            <a:pPr marL="1600200" lvl="3" indent="-1828800">
              <a:spcBef>
                <a:spcPts val="0"/>
              </a:spcBef>
              <a:buFontTx/>
              <a:buChar char="–"/>
              <a:defRPr/>
            </a:pPr>
            <a:r>
              <a:rPr lang="sl-SI"/>
              <a:t>Četrta raven</a:t>
            </a:r>
            <a:endParaRPr/>
          </a:p>
          <a:p>
            <a:pPr marL="2057400" lvl="4" indent="-2286000">
              <a:spcBef>
                <a:spcPts val="0"/>
              </a:spcBef>
              <a:buFontTx/>
              <a:buChar char="»"/>
              <a:defRPr/>
            </a:pPr>
            <a:r>
              <a:rPr lang="sl-SI"/>
              <a:t>Peta raven</a:t>
            </a:r>
            <a:endParaRPr/>
          </a:p>
        </p:txBody>
      </p:sp>
      <p:sp>
        <p:nvSpPr>
          <p:cNvPr id="9" name="Rectangle 5"/>
          <p:cNvSpPr>
            <a:spLocks noGrp="1" noChangeShapeType="1"/>
          </p:cNvSpPr>
          <p:nvPr/>
        </p:nvSpPr>
        <p:spPr bwMode="auto">
          <a:xfrm>
            <a:off x="-3175" y="6721475"/>
            <a:ext cx="9144000" cy="136525"/>
          </a:xfrm>
          <a:prstGeom prst="rect">
            <a:avLst/>
          </a:prstGeom>
          <a:solidFill>
            <a:srgbClr val="A6CE39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/>
  <p:txStyles>
    <p:titleStyle>
      <a:lvl1pPr marL="0" indent="0" algn="l" defTabSz="914400">
        <a:lnSpc>
          <a:spcPct val="100000"/>
        </a:lnSpc>
        <a:buNone/>
        <a:defRPr lang="sl-SI" sz="2800" b="1">
          <a:solidFill>
            <a:srgbClr val="606060"/>
          </a:solidFill>
          <a:latin typeface="Arial"/>
        </a:defRPr>
      </a:lvl1pPr>
      <a:lvl2pPr marL="0" indent="0" algn="l" defTabSz="914400">
        <a:lnSpc>
          <a:spcPct val="100000"/>
        </a:lnSpc>
        <a:buNone/>
        <a:defRPr lang="sl-SI" sz="2800" b="1">
          <a:solidFill>
            <a:srgbClr val="606060"/>
          </a:solidFill>
          <a:latin typeface="Arial"/>
        </a:defRPr>
      </a:lvl2pPr>
      <a:lvl3pPr marL="0" indent="0" algn="l" defTabSz="914400">
        <a:lnSpc>
          <a:spcPct val="100000"/>
        </a:lnSpc>
        <a:buNone/>
        <a:defRPr lang="sl-SI" sz="2800" b="1">
          <a:solidFill>
            <a:srgbClr val="606060"/>
          </a:solidFill>
          <a:latin typeface="Arial"/>
        </a:defRPr>
      </a:lvl3pPr>
      <a:lvl4pPr marL="0" indent="0" algn="l" defTabSz="914400">
        <a:lnSpc>
          <a:spcPct val="100000"/>
        </a:lnSpc>
        <a:buNone/>
        <a:defRPr lang="sl-SI" sz="2800" b="1">
          <a:solidFill>
            <a:srgbClr val="606060"/>
          </a:solidFill>
          <a:latin typeface="Arial"/>
        </a:defRPr>
      </a:lvl4pPr>
      <a:lvl5pPr marL="0" indent="0" algn="l" defTabSz="914400">
        <a:lnSpc>
          <a:spcPct val="100000"/>
        </a:lnSpc>
        <a:buNone/>
        <a:defRPr lang="sl-SI" sz="2800" b="1">
          <a:solidFill>
            <a:srgbClr val="606060"/>
          </a:solidFill>
          <a:latin typeface="Arial"/>
        </a:defRPr>
      </a:lvl5pPr>
      <a:lvl6pPr>
        <a:defRPr lang="sl-SI" sz="1800"/>
      </a:lvl6pPr>
      <a:lvl7pPr>
        <a:defRPr lang="sl-SI" sz="1800"/>
      </a:lvl7pPr>
      <a:lvl8pPr>
        <a:defRPr lang="sl-SI" sz="1800"/>
      </a:lvl8pPr>
      <a:lvl9pPr>
        <a:defRPr lang="sl-SI" sz="1800"/>
      </a:lvl9pPr>
    </p:titleStyle>
    <p:bodyStyle>
      <a:lvl1pPr marL="342900" indent="-342900" algn="l" defTabSz="914400">
        <a:lnSpc>
          <a:spcPct val="100000"/>
        </a:lnSpc>
        <a:spcBef>
          <a:spcPts val="0"/>
        </a:spcBef>
        <a:buChar char="•"/>
        <a:defRPr lang="sl-SI" sz="2800">
          <a:solidFill>
            <a:srgbClr val="606060"/>
          </a:solidFill>
          <a:latin typeface="Arial"/>
        </a:defRPr>
      </a:lvl1pPr>
      <a:lvl2pPr marL="742950" indent="-285750" algn="l" defTabSz="914400">
        <a:lnSpc>
          <a:spcPct val="100000"/>
        </a:lnSpc>
        <a:spcBef>
          <a:spcPts val="0"/>
        </a:spcBef>
        <a:buChar char="-"/>
        <a:defRPr lang="sl-SI" sz="2400">
          <a:solidFill>
            <a:srgbClr val="606060"/>
          </a:solidFill>
          <a:latin typeface="Arial"/>
        </a:defRPr>
      </a:lvl2pPr>
      <a:lvl3pPr marL="1143000" indent="-228600" algn="l" defTabSz="914400">
        <a:lnSpc>
          <a:spcPct val="100000"/>
        </a:lnSpc>
        <a:spcBef>
          <a:spcPts val="0"/>
        </a:spcBef>
        <a:buChar char="•"/>
        <a:defRPr lang="sl-SI" sz="2000">
          <a:solidFill>
            <a:srgbClr val="606060"/>
          </a:solidFill>
          <a:latin typeface="Arial"/>
        </a:defRPr>
      </a:lvl3pPr>
      <a:lvl4pPr marL="1600200" indent="-228600" algn="l" defTabSz="914400">
        <a:lnSpc>
          <a:spcPct val="100000"/>
        </a:lnSpc>
        <a:spcBef>
          <a:spcPts val="0"/>
        </a:spcBef>
        <a:buChar char="–"/>
        <a:defRPr lang="sl-SI" sz="1800">
          <a:solidFill>
            <a:srgbClr val="606060"/>
          </a:solidFill>
          <a:latin typeface="Arial"/>
        </a:defRPr>
      </a:lvl4pPr>
      <a:lvl5pPr marL="2057400" indent="-228600" algn="l" defTabSz="914400">
        <a:lnSpc>
          <a:spcPct val="100000"/>
        </a:lnSpc>
        <a:spcBef>
          <a:spcPts val="0"/>
        </a:spcBef>
        <a:buChar char="»"/>
        <a:defRPr lang="sl-SI" sz="1800">
          <a:solidFill>
            <a:srgbClr val="606060"/>
          </a:solidFill>
          <a:latin typeface="Arial"/>
        </a:defRPr>
      </a:lvl5pPr>
      <a:lvl6pPr>
        <a:defRPr lang="sl-SI" sz="1800"/>
      </a:lvl6pPr>
      <a:lvl7pPr>
        <a:defRPr lang="sl-SI" sz="1800"/>
      </a:lvl7pPr>
      <a:lvl8pPr>
        <a:defRPr lang="sl-SI" sz="1800"/>
      </a:lvl8pPr>
      <a:lvl9pPr>
        <a:defRPr lang="sl-SI" sz="1800"/>
      </a:lvl9pPr>
    </p:bodyStyle>
    <p:otherStyle>
      <a:lvl1pPr marL="0" indent="0" algn="l" defTabSz="914400">
        <a:lnSpc>
          <a:spcPct val="100000"/>
        </a:lnSpc>
        <a:buNone/>
        <a:defRPr lang="sl-SI" sz="1800">
          <a:solidFill>
            <a:schemeClr val="dk1"/>
          </a:solidFill>
          <a:latin typeface="Arial"/>
        </a:defRPr>
      </a:lvl1pPr>
      <a:lvl2pPr marL="457200" indent="0" algn="l" defTabSz="914400">
        <a:lnSpc>
          <a:spcPct val="100000"/>
        </a:lnSpc>
        <a:buNone/>
        <a:defRPr lang="sl-SI" sz="1800">
          <a:solidFill>
            <a:schemeClr val="dk1"/>
          </a:solidFill>
          <a:latin typeface="Arial"/>
        </a:defRPr>
      </a:lvl2pPr>
      <a:lvl3pPr marL="914400" indent="0" algn="l" defTabSz="914400">
        <a:lnSpc>
          <a:spcPct val="100000"/>
        </a:lnSpc>
        <a:buNone/>
        <a:defRPr lang="sl-SI" sz="1800">
          <a:solidFill>
            <a:schemeClr val="dk1"/>
          </a:solidFill>
          <a:latin typeface="Arial"/>
        </a:defRPr>
      </a:lvl3pPr>
      <a:lvl4pPr marL="1371600" indent="0" algn="l" defTabSz="914400">
        <a:lnSpc>
          <a:spcPct val="100000"/>
        </a:lnSpc>
        <a:buNone/>
        <a:defRPr lang="sl-SI" sz="1800">
          <a:solidFill>
            <a:schemeClr val="dk1"/>
          </a:solidFill>
          <a:latin typeface="Arial"/>
        </a:defRPr>
      </a:lvl4pPr>
      <a:lvl5pPr marL="1828800" indent="0" algn="l" defTabSz="914400">
        <a:lnSpc>
          <a:spcPct val="100000"/>
        </a:lnSpc>
        <a:buNone/>
        <a:defRPr lang="sl-SI" sz="1800">
          <a:solidFill>
            <a:schemeClr val="dk1"/>
          </a:solidFill>
          <a:latin typeface="Arial"/>
        </a:defRPr>
      </a:lvl5pPr>
      <a:lvl6pPr>
        <a:defRPr lang="sl-SI" sz="1800"/>
      </a:lvl6pPr>
      <a:lvl7pPr>
        <a:defRPr lang="sl-SI" sz="1800"/>
      </a:lvl7pPr>
      <a:lvl8pPr>
        <a:defRPr lang="sl-SI" sz="1800"/>
      </a:lvl8pPr>
      <a:lvl9pPr>
        <a:defRPr lang="sl-SI" sz="1800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aldera.com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zarko.petrovcic@ascaldera.com" TargetMode="External"/><Relationship Id="rId4" Type="http://schemas.openxmlformats.org/officeDocument/2006/relationships/hyperlink" Target="mailto:irena.jaska-zuapncic@ascalder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 noChangeShapeType="1"/>
          </p:cNvSpPr>
          <p:nvPr>
            <p:ph type="title"/>
          </p:nvPr>
        </p:nvSpPr>
        <p:spPr bwMode="auto">
          <a:xfrm>
            <a:off x="250824" y="2313963"/>
            <a:ext cx="8642349" cy="1950305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en-US" sz="3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Spletna prodaja - nasveti za mikro in mala podjetja</a:t>
            </a:r>
            <a:endParaRPr sz="3600">
              <a:solidFill>
                <a:schemeClr val="tx1"/>
              </a:solidFill>
            </a:endParaRPr>
          </a:p>
        </p:txBody>
      </p:sp>
      <p:sp>
        <p:nvSpPr>
          <p:cNvPr id="6" name="Shape 1026"/>
          <p:cNvSpPr>
            <a:spLocks noGrp="1" noChangeShapeType="1"/>
          </p:cNvSpPr>
          <p:nvPr>
            <p:ph type="dt" idx="2"/>
          </p:nvPr>
        </p:nvSpPr>
        <p:spPr bwMode="auto">
          <a:xfrm>
            <a:off x="1763688" y="6430716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r>
              <a:rPr lang="en-US" dirty="0"/>
              <a:t>2.12.2020 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 bwMode="auto">
          <a:xfrm>
            <a:off x="5156407" y="5965824"/>
            <a:ext cx="3736766" cy="755649"/>
            <a:chOff x="0" y="0"/>
            <a:chExt cx="3736766" cy="755649"/>
          </a:xfrm>
        </p:grpSpPr>
        <p:pic>
          <p:nvPicPr>
            <p:cNvPr id="8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4" y="0"/>
              <a:ext cx="1935162" cy="700087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6"/>
              <a:ext cx="1727181" cy="5815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70925" y="339725"/>
            <a:ext cx="8642350" cy="649287"/>
          </a:xfrm>
        </p:spPr>
        <p:txBody>
          <a:bodyPr/>
          <a:lstStyle>
            <a:lvl1pPr>
              <a:defRPr sz="3200">
                <a:solidFill>
                  <a:srgbClr val="AB0F38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Podrobneje</a:t>
            </a:r>
            <a:r>
              <a:rPr lang="en-US" dirty="0"/>
              <a:t> o </a:t>
            </a:r>
            <a:r>
              <a:rPr lang="en-US" dirty="0" err="1"/>
              <a:t>elementih</a:t>
            </a:r>
            <a:r>
              <a:rPr lang="en-US" dirty="0"/>
              <a:t> in </a:t>
            </a:r>
            <a:r>
              <a:rPr lang="en-US" dirty="0" err="1"/>
              <a:t>prodajo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 (4)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70925" y="1339055"/>
            <a:ext cx="8642350" cy="4976812"/>
          </a:xfrm>
        </p:spPr>
        <p:txBody>
          <a:bodyPr/>
          <a:lstStyle>
            <a:lvl1pPr>
              <a:lnSpc>
                <a:spcPct val="150000"/>
              </a:lnSpc>
              <a:defRPr sz="2800"/>
            </a:lvl1pPr>
            <a:lvl2pPr marL="742950" indent="-285750">
              <a:lnSpc>
                <a:spcPct val="150000"/>
              </a:lnSpc>
              <a:buFont typeface="Wingdings"/>
              <a:buChar char="§"/>
              <a:defRPr sz="2400"/>
            </a:lvl2pPr>
            <a:lvl3pPr>
              <a:lnSpc>
                <a:spcPct val="150000"/>
              </a:lnSpc>
              <a:defRPr sz="2000"/>
            </a:lvl3pPr>
            <a:lvl4pPr marL="1600200" indent="-228600">
              <a:lnSpc>
                <a:spcPct val="150000"/>
              </a:lnSpc>
              <a:buFont typeface="Wingdings"/>
              <a:buChar char="§"/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>
              <a:defRPr/>
            </a:pPr>
            <a:r>
              <a:rPr lang="sl-SI" sz="2000" dirty="0"/>
              <a:t>Lokacija dostave: </a:t>
            </a:r>
          </a:p>
          <a:p>
            <a:pPr lvl="1">
              <a:defRPr/>
            </a:pPr>
            <a:r>
              <a:rPr lang="sl-SI" sz="2000" dirty="0"/>
              <a:t>Morebitne omejitve, kje dostavite</a:t>
            </a:r>
          </a:p>
          <a:p>
            <a:pPr>
              <a:defRPr/>
            </a:pPr>
            <a:r>
              <a:rPr lang="sl-SI" sz="2000" dirty="0"/>
              <a:t>Čas dostave: </a:t>
            </a:r>
          </a:p>
          <a:p>
            <a:pPr lvl="1">
              <a:defRPr/>
            </a:pPr>
            <a:r>
              <a:rPr lang="sl-SI" sz="2000" dirty="0"/>
              <a:t>Kdaj bo blago dostavljeno? </a:t>
            </a:r>
          </a:p>
          <a:p>
            <a:pPr>
              <a:defRPr/>
            </a:pPr>
            <a:r>
              <a:rPr lang="en-US" sz="2000" dirty="0"/>
              <a:t>P</a:t>
            </a:r>
            <a:r>
              <a:rPr lang="sl-SI" sz="2000" dirty="0" err="1"/>
              <a:t>lačilne</a:t>
            </a:r>
            <a:r>
              <a:rPr lang="sl-SI" sz="2000" dirty="0"/>
              <a:t> metode: </a:t>
            </a:r>
            <a:r>
              <a:rPr lang="sl-SI" sz="2000" dirty="0" err="1"/>
              <a:t>paypall</a:t>
            </a:r>
            <a:r>
              <a:rPr lang="sl-SI" sz="2000" dirty="0"/>
              <a:t>, bančna kartica, gotovina ob prevzemu? </a:t>
            </a:r>
          </a:p>
          <a:p>
            <a:pPr>
              <a:defRPr/>
            </a:pPr>
            <a:r>
              <a:rPr lang="sl-SI" sz="2000" dirty="0"/>
              <a:t>Popusti  </a:t>
            </a:r>
          </a:p>
          <a:p>
            <a:pPr lvl="1">
              <a:defRPr/>
            </a:pPr>
            <a:r>
              <a:rPr lang="sl-SI" sz="2000" dirty="0"/>
              <a:t>v % </a:t>
            </a:r>
          </a:p>
          <a:p>
            <a:pPr lvl="1">
              <a:defRPr/>
            </a:pPr>
            <a:r>
              <a:rPr lang="sl-SI" sz="2000" dirty="0"/>
              <a:t>v znesku</a:t>
            </a:r>
          </a:p>
          <a:p>
            <a:pPr lvl="1">
              <a:defRPr/>
            </a:pPr>
            <a:r>
              <a:rPr lang="sl-SI" sz="2000" dirty="0"/>
              <a:t>kdaj se obračuna? </a:t>
            </a:r>
          </a:p>
          <a:p>
            <a:pPr lvl="1">
              <a:defRPr/>
            </a:pPr>
            <a:endParaRPr sz="2000" dirty="0">
              <a:latin typeface="Times New Roman"/>
              <a:ea typeface="Times New Roman"/>
              <a:cs typeface="Times New Roman"/>
            </a:endParaRPr>
          </a:p>
          <a:p>
            <a:pPr lvl="1">
              <a:defRPr/>
            </a:pPr>
            <a:endParaRPr sz="2000" dirty="0">
              <a:latin typeface="Times New Roman"/>
              <a:ea typeface="Times New Roman"/>
              <a:cs typeface="Times New Roman"/>
            </a:endParaRPr>
          </a:p>
          <a:p>
            <a:pPr lvl="1">
              <a:defRPr/>
            </a:pPr>
            <a:endParaRPr sz="2000" dirty="0">
              <a:latin typeface="Times New Roman"/>
              <a:ea typeface="Times New Roman"/>
              <a:cs typeface="Times New Roman"/>
            </a:endParaRPr>
          </a:p>
          <a:p>
            <a:pPr marL="457200" lvl="1" indent="0">
              <a:buNone/>
              <a:defRPr/>
            </a:pPr>
            <a:endParaRPr sz="2000" b="0" i="0" u="none" strike="noStrike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7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3200">
                <a:solidFill>
                  <a:srgbClr val="AB0F38"/>
                </a:solidFill>
              </a:defRPr>
            </a:lvl1pPr>
          </a:lstStyle>
          <a:p>
            <a:pPr>
              <a:defRPr/>
            </a:pPr>
            <a:r>
              <a:rPr lang="en-US"/>
              <a:t>Kako izgleda spletna trgovina? 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50000"/>
              </a:lnSpc>
              <a:defRPr sz="2800"/>
            </a:lvl1pPr>
            <a:lvl2pPr marL="742950" indent="-285750">
              <a:lnSpc>
                <a:spcPct val="150000"/>
              </a:lnSpc>
              <a:buFont typeface="Wingdings"/>
              <a:buChar char="§"/>
              <a:defRPr sz="2400"/>
            </a:lvl2pPr>
            <a:lvl3pPr>
              <a:lnSpc>
                <a:spcPct val="150000"/>
              </a:lnSpc>
              <a:defRPr sz="2000"/>
            </a:lvl3pPr>
            <a:lvl4pPr marL="1600200" indent="-228600">
              <a:lnSpc>
                <a:spcPct val="150000"/>
              </a:lnSpc>
              <a:buFont typeface="Wingdings"/>
              <a:buChar char="§"/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>
              <a:defRPr/>
            </a:pPr>
            <a:r>
              <a:rPr lang="sl-SI" dirty="0"/>
              <a:t>Jasno in "čisto"</a:t>
            </a:r>
          </a:p>
          <a:p>
            <a:pPr>
              <a:defRPr/>
            </a:pPr>
            <a:r>
              <a:rPr lang="sl-SI" dirty="0"/>
              <a:t>Vodi kupca </a:t>
            </a:r>
          </a:p>
          <a:p>
            <a:pPr>
              <a:defRPr/>
            </a:pPr>
            <a:r>
              <a:rPr lang="sl-SI" dirty="0"/>
              <a:t>Vsebuje pomembne informacije za kupca </a:t>
            </a:r>
          </a:p>
          <a:p>
            <a:pPr>
              <a:defRPr/>
            </a:pPr>
            <a:r>
              <a:rPr lang="sl-SI" dirty="0"/>
              <a:t>Jasni pogoji nakupa </a:t>
            </a:r>
          </a:p>
          <a:p>
            <a:pPr>
              <a:defRPr/>
            </a:pPr>
            <a:r>
              <a:rPr lang="sl-SI" dirty="0"/>
              <a:t>Jasne cene </a:t>
            </a:r>
          </a:p>
          <a:p>
            <a:pPr>
              <a:defRPr/>
            </a:pPr>
            <a:r>
              <a:rPr lang="sl-SI" dirty="0"/>
              <a:t>Informacije o ponudniku </a:t>
            </a:r>
          </a:p>
          <a:p>
            <a:pPr>
              <a:defRPr/>
            </a:pPr>
            <a:endParaRPr lang="sl-SI" dirty="0"/>
          </a:p>
          <a:p>
            <a:pPr lvl="1">
              <a:defRPr/>
            </a:pPr>
            <a:endParaRPr lang="sl-SI" dirty="0"/>
          </a:p>
          <a:p>
            <a:pPr lvl="1">
              <a:defRPr/>
            </a:pPr>
            <a:endParaRPr lang="sl-SI" dirty="0"/>
          </a:p>
          <a:p>
            <a:pPr marL="457200" lvl="1" indent="0">
              <a:buNone/>
              <a:defRPr/>
            </a:pPr>
            <a:endParaRPr lang="sl-SI" sz="2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7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3200">
                <a:solidFill>
                  <a:srgbClr val="AB0F38"/>
                </a:solidFill>
              </a:defRPr>
            </a:lvl1pPr>
          </a:lstStyle>
          <a:p>
            <a:pPr>
              <a:defRPr/>
            </a:pPr>
            <a:r>
              <a:rPr lang="sl-SI"/>
              <a:t>Ponudniki tehnologij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lnSpc>
                <a:spcPct val="150000"/>
              </a:lnSpc>
              <a:defRPr sz="2800"/>
            </a:lvl1pPr>
            <a:lvl2pPr marL="742950" indent="-285750">
              <a:lnSpc>
                <a:spcPct val="150000"/>
              </a:lnSpc>
              <a:buFont typeface="Wingdings"/>
              <a:buChar char="§"/>
              <a:defRPr sz="2400"/>
            </a:lvl2pPr>
            <a:lvl3pPr>
              <a:lnSpc>
                <a:spcPct val="150000"/>
              </a:lnSpc>
              <a:defRPr sz="2000"/>
            </a:lvl3pPr>
            <a:lvl4pPr marL="1600200" indent="-228600">
              <a:lnSpc>
                <a:spcPct val="150000"/>
              </a:lnSpc>
              <a:buFont typeface="Wingdings"/>
              <a:buChar char="§"/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>
              <a:defRPr/>
            </a:pPr>
            <a:r>
              <a:rPr lang="sl-SI" sz="2000" dirty="0"/>
              <a:t>Out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box</a:t>
            </a:r>
            <a:r>
              <a:rPr lang="sl-SI" sz="2000" dirty="0"/>
              <a:t> rešitve</a:t>
            </a:r>
          </a:p>
          <a:p>
            <a:pPr lvl="1">
              <a:defRPr/>
            </a:pPr>
            <a:r>
              <a:rPr lang="sl-SI" sz="2000" dirty="0"/>
              <a:t>ODOO </a:t>
            </a:r>
          </a:p>
          <a:p>
            <a:pPr lvl="1">
              <a:defRPr/>
            </a:pPr>
            <a:r>
              <a:rPr lang="sl-SI" sz="2000" dirty="0"/>
              <a:t>WOO</a:t>
            </a:r>
            <a:r>
              <a:rPr lang="en-US" sz="2000" dirty="0"/>
              <a:t>C</a:t>
            </a:r>
            <a:r>
              <a:rPr lang="sl-SI" sz="2000" dirty="0" err="1"/>
              <a:t>ommerce</a:t>
            </a:r>
            <a:r>
              <a:rPr lang="sl-SI" sz="2000" dirty="0"/>
              <a:t> </a:t>
            </a:r>
          </a:p>
          <a:p>
            <a:pPr lvl="1">
              <a:defRPr/>
            </a:pPr>
            <a:r>
              <a:rPr lang="sl-SI" sz="2000" dirty="0" err="1"/>
              <a:t>Shoppify</a:t>
            </a:r>
            <a:r>
              <a:rPr lang="sl-SI" sz="2000" dirty="0"/>
              <a:t> </a:t>
            </a:r>
          </a:p>
          <a:p>
            <a:pPr lvl="1">
              <a:defRPr/>
            </a:pPr>
            <a:r>
              <a:rPr lang="sl-SI" sz="2000" dirty="0" err="1"/>
              <a:t>Magento</a:t>
            </a:r>
            <a:r>
              <a:rPr lang="sl-SI" sz="2000" dirty="0"/>
              <a:t> </a:t>
            </a:r>
          </a:p>
          <a:p>
            <a:pPr lvl="1">
              <a:defRPr/>
            </a:pPr>
            <a:r>
              <a:rPr lang="en-US" sz="2000" dirty="0"/>
              <a:t>SAP</a:t>
            </a:r>
            <a:endParaRPr lang="sl-SI" sz="2000" dirty="0"/>
          </a:p>
          <a:p>
            <a:pPr>
              <a:defRPr/>
            </a:pPr>
            <a:r>
              <a:rPr lang="sl-SI" sz="2000" dirty="0"/>
              <a:t>Lasten razvoj </a:t>
            </a:r>
          </a:p>
          <a:p>
            <a:pPr>
              <a:defRPr/>
            </a:pPr>
            <a:r>
              <a:rPr lang="en-US" sz="2000" dirty="0"/>
              <a:t>P</a:t>
            </a:r>
            <a:r>
              <a:rPr lang="sl-SI" sz="2000" dirty="0" err="1"/>
              <a:t>ozor</a:t>
            </a:r>
            <a:r>
              <a:rPr lang="sl-SI" sz="2000" dirty="0"/>
              <a:t> z stroški in smiselnost </a:t>
            </a:r>
          </a:p>
          <a:p>
            <a:pPr lvl="1">
              <a:defRPr/>
            </a:pPr>
            <a:endParaRPr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defRPr/>
            </a:pPr>
            <a:endParaRPr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defRPr/>
            </a:pPr>
            <a:endParaRPr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457200" lvl="1" indent="0">
              <a:buNone/>
              <a:defRPr/>
            </a:pPr>
            <a:endParaRPr sz="2000" b="0" i="0" u="none" strike="noStrike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7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9"/>
          <p:cNvSpPr>
            <a:spLocks noGrp="1" noChangeShapeType="1"/>
          </p:cNvSpPr>
          <p:nvPr>
            <p:ph type="title"/>
          </p:nvPr>
        </p:nvSpPr>
        <p:spPr bwMode="auto">
          <a:xfrm>
            <a:off x="250824" y="1815733"/>
            <a:ext cx="8642349" cy="6492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</a:rPr>
              <a:t>Kaj pa kanal, ki omogoča trženje in komunikacijo na lokalni ravni skupnosti? </a:t>
            </a:r>
            <a:endParaRPr sz="3600">
              <a:solidFill>
                <a:schemeClr val="tx1"/>
              </a:solidFill>
            </a:endParaRPr>
          </a:p>
        </p:txBody>
      </p:sp>
      <p:sp>
        <p:nvSpPr>
          <p:cNvPr id="5" name="Shape 1026"/>
          <p:cNvSpPr>
            <a:spLocks noGrp="1" noChangeShapeType="1"/>
          </p:cNvSpPr>
          <p:nvPr>
            <p:ph type="dt" idx="2"/>
          </p:nvPr>
        </p:nvSpPr>
        <p:spPr bwMode="auto">
          <a:xfrm>
            <a:off x="1853996" y="6480589"/>
            <a:ext cx="2133599" cy="1968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r>
              <a:rPr lang="en-GB" dirty="0"/>
              <a:t>3.12.2020</a:t>
            </a:r>
            <a:endParaRPr dirty="0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7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6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49" y="6524624"/>
            <a:ext cx="2133599" cy="1968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r>
              <a:rPr lang="en-GB" dirty="0"/>
              <a:t>3.12.2020</a:t>
            </a:r>
            <a:endParaRPr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542918"/>
            <a:ext cx="9144000" cy="247649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 bwMode="auto">
          <a:xfrm>
            <a:off x="467544" y="4135206"/>
            <a:ext cx="2880318" cy="158417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sl-SI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Ascaldera d.o.o. </a:t>
            </a:r>
            <a:endParaRPr sz="1600"/>
          </a:p>
          <a:p>
            <a:pPr algn="ctr">
              <a:lnSpc>
                <a:spcPct val="150000"/>
              </a:lnSpc>
              <a:defRPr/>
            </a:pPr>
            <a:r>
              <a:rPr lang="sl-SI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E: </a:t>
            </a:r>
            <a:r>
              <a:rPr lang="sl-SI" sz="1600" b="1" u="sng">
                <a:solidFill>
                  <a:srgbClr val="AB0F38"/>
                </a:solidFill>
                <a:latin typeface="+mj-lt"/>
                <a:ea typeface="+mj-ea"/>
                <a:cs typeface="Lucida Sans Unicode"/>
                <a:hlinkClick r:id="rId3" tooltip="mailto:info@ascaldera.com"/>
              </a:rPr>
              <a:t>info@ascaldera.com</a:t>
            </a:r>
            <a:endParaRPr sz="1600" b="1">
              <a:solidFill>
                <a:srgbClr val="AB0F38"/>
              </a:solidFill>
              <a:latin typeface="+mj-lt"/>
              <a:ea typeface="+mj-ea"/>
              <a:cs typeface="Lucida Sans Unicode"/>
            </a:endParaRPr>
          </a:p>
          <a:p>
            <a:pPr algn="ctr">
              <a:lnSpc>
                <a:spcPct val="150000"/>
              </a:lnSpc>
              <a:defRPr/>
            </a:pPr>
            <a:r>
              <a:rPr lang="sl-SI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T: +386 59 157 194</a:t>
            </a:r>
            <a:endParaRPr sz="1600" b="1">
              <a:solidFill>
                <a:srgbClr val="AB0F38"/>
              </a:solidFill>
              <a:latin typeface="+mj-lt"/>
              <a:ea typeface="+mj-ea"/>
              <a:cs typeface="Lucida Sans Unicode"/>
            </a:endParaRPr>
          </a:p>
        </p:txBody>
      </p:sp>
      <p:sp>
        <p:nvSpPr>
          <p:cNvPr id="7" name="Pravokotnik 6"/>
          <p:cNvSpPr/>
          <p:nvPr/>
        </p:nvSpPr>
        <p:spPr bwMode="auto">
          <a:xfrm>
            <a:off x="3923928" y="4135206"/>
            <a:ext cx="5112567" cy="158417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sl-SI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Irena Jakša Zupančič 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sl-SI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E: </a:t>
            </a:r>
            <a:r>
              <a:rPr lang="sl-SI" sz="1600" b="1" u="sng">
                <a:solidFill>
                  <a:srgbClr val="AB0F38"/>
                </a:solidFill>
                <a:latin typeface="+mj-lt"/>
                <a:ea typeface="+mj-ea"/>
                <a:cs typeface="Lucida Sans Unicode"/>
                <a:hlinkClick r:id="rId4" tooltip="mailto:irena.jaska-zuapncic@ascaldera.com"/>
              </a:rPr>
              <a:t>irena.jaska-zuapncic@ascaldera.com</a:t>
            </a:r>
            <a:r>
              <a:rPr lang="sl-SI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 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en-US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Robertina Gjoka Vasilieva 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sl-SI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E: </a:t>
            </a:r>
            <a:r>
              <a:rPr lang="en-US" sz="1600" b="1" u="sng">
                <a:solidFill>
                  <a:srgbClr val="AB0F38"/>
                </a:solidFill>
                <a:latin typeface="+mj-lt"/>
                <a:ea typeface="+mj-ea"/>
                <a:cs typeface="Lucida Sans Unicode"/>
                <a:hlinkClick r:id="rId5" tooltip="mailto:zarko.petrovcic@ascaldera.com"/>
              </a:rPr>
              <a:t>robertina@ascaldera.com</a:t>
            </a:r>
            <a:r>
              <a:rPr lang="sl-SI" sz="1600" b="1">
                <a:solidFill>
                  <a:srgbClr val="AB0F38"/>
                </a:solidFill>
                <a:latin typeface="+mj-lt"/>
                <a:ea typeface="+mj-ea"/>
                <a:cs typeface="Lucida Sans Unicode"/>
              </a:rPr>
              <a:t> </a:t>
            </a:r>
            <a:endParaRPr/>
          </a:p>
          <a:p>
            <a:pPr algn="ctr">
              <a:lnSpc>
                <a:spcPct val="150000"/>
              </a:lnSpc>
              <a:defRPr/>
            </a:pPr>
            <a:endParaRPr lang="en-US" sz="1600" b="1">
              <a:solidFill>
                <a:srgbClr val="AB0F38"/>
              </a:solidFill>
              <a:latin typeface="+mj-lt"/>
              <a:ea typeface="+mj-ea"/>
              <a:cs typeface="Lucida Sans Unicode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9" name="Picture 6"/>
            <p:cNvPicPr>
              <a:picLocks noGrp="1"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 bwMode="auto">
          <a:xfrm>
            <a:off x="446855" y="7515"/>
            <a:ext cx="8229600" cy="1080119"/>
          </a:xfrm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lang="sl-SI" sz="3200" b="1">
                <a:solidFill>
                  <a:srgbClr val="AB0F38"/>
                </a:solidFill>
                <a:latin typeface="Arial"/>
              </a:defRPr>
            </a:lvl1pPr>
            <a:lvl2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2pPr>
            <a:lvl3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3pPr>
            <a:lvl4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4pPr>
            <a:lvl5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5pPr>
            <a:lvl6pPr>
              <a:defRPr lang="sl-SI" sz="1800"/>
            </a:lvl6pPr>
            <a:lvl7pPr>
              <a:defRPr lang="sl-SI" sz="1800"/>
            </a:lvl7pPr>
            <a:lvl8pPr>
              <a:defRPr lang="sl-SI" sz="1800"/>
            </a:lvl8pPr>
            <a:lvl9pPr>
              <a:defRPr lang="sl-SI" sz="1800"/>
            </a:lvl9pPr>
          </a:lstStyle>
          <a:p>
            <a:pPr>
              <a:defRPr/>
            </a:pPr>
            <a:r>
              <a:rPr lang="en-US"/>
              <a:t>Kaj je spletna prodaja? 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454024" y="1196751"/>
            <a:ext cx="8232774" cy="5112567"/>
          </a:xfrm>
        </p:spPr>
        <p:txBody>
          <a:bodyPr lIns="91440" tIns="45720" rIns="91440" bIns="45720"/>
          <a:lstStyle>
            <a:lvl1pPr marL="342900" indent="-342900" algn="l" defTabSz="914400">
              <a:lnSpc>
                <a:spcPct val="150000"/>
              </a:lnSpc>
              <a:spcBef>
                <a:spcPts val="0"/>
              </a:spcBef>
              <a:buChar char="•"/>
              <a:defRPr lang="sl-SI" sz="28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lnSpc>
                <a:spcPct val="150000"/>
              </a:lnSpc>
              <a:spcBef>
                <a:spcPts val="0"/>
              </a:spcBef>
              <a:buFont typeface="Wingdings"/>
              <a:buChar char="§"/>
              <a:defRPr lang="sl-SI" sz="24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lnSpc>
                <a:spcPct val="150000"/>
              </a:lnSpc>
              <a:spcBef>
                <a:spcPts val="0"/>
              </a:spcBef>
              <a:buChar char="•"/>
              <a:defRPr lang="sl-SI" sz="20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lnSpc>
                <a:spcPct val="150000"/>
              </a:lnSpc>
              <a:spcBef>
                <a:spcPts val="0"/>
              </a:spcBef>
              <a:buFont typeface="Wingdings"/>
              <a:buChar char="§"/>
              <a:defRPr lang="sl-SI" sz="18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lnSpc>
                <a:spcPct val="150000"/>
              </a:lnSpc>
              <a:spcBef>
                <a:spcPts val="0"/>
              </a:spcBef>
              <a:buChar char="»"/>
              <a:defRPr lang="sl-SI" sz="18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5pPr>
            <a:lvl6pPr>
              <a:defRPr lang="sl-SI" sz="1800"/>
            </a:lvl6pPr>
            <a:lvl7pPr>
              <a:defRPr lang="sl-SI" sz="1800"/>
            </a:lvl7pPr>
            <a:lvl8pPr>
              <a:defRPr lang="sl-SI" sz="1800"/>
            </a:lvl8pPr>
            <a:lvl9pPr>
              <a:defRPr lang="sl-SI" sz="1800"/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i="1" dirty="0"/>
              <a:t>#</a:t>
            </a:r>
            <a:r>
              <a:rPr lang="en-US" dirty="0"/>
              <a:t>e-trgovina       </a:t>
            </a:r>
            <a:r>
              <a:rPr lang="en-US" i="1" dirty="0"/>
              <a:t>#</a:t>
            </a:r>
            <a:r>
              <a:rPr lang="en-US" dirty="0"/>
              <a:t>e-tržnica           </a:t>
            </a:r>
            <a:r>
              <a:rPr lang="en-US" sz="2800" b="0" i="1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Lucida Sans Unicode"/>
              </a:rPr>
              <a:t>#</a:t>
            </a:r>
            <a:r>
              <a:rPr lang="en-US" dirty="0"/>
              <a:t>spletna </a:t>
            </a:r>
            <a:r>
              <a:rPr lang="en-US" dirty="0" err="1"/>
              <a:t>trgovina</a:t>
            </a:r>
            <a:r>
              <a:rPr lang="en-US" dirty="0"/>
              <a:t>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800" b="0" i="1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Lucida Sans Unicode"/>
              </a:rPr>
              <a:t>#</a:t>
            </a:r>
            <a:r>
              <a:rPr lang="en-US" dirty="0"/>
              <a:t>e-commerce    </a:t>
            </a:r>
            <a:r>
              <a:rPr lang="en-US" sz="2800" b="0" i="1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Lucida Sans Unicode"/>
              </a:rPr>
              <a:t>#e-prodaja</a:t>
            </a:r>
          </a:p>
          <a:p>
            <a:pPr marL="0" indent="0">
              <a:buNone/>
              <a:defRPr/>
            </a:pPr>
            <a:r>
              <a:rPr lang="en-US" dirty="0"/>
              <a:t>  </a:t>
            </a:r>
          </a:p>
          <a:p>
            <a:pPr>
              <a:defRPr/>
            </a:pP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25000" y="2583518"/>
            <a:ext cx="4724723" cy="3144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5574" y="2583518"/>
            <a:ext cx="3092104" cy="315524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lnSpc>
                <a:spcPct val="114999"/>
              </a:lnSpc>
              <a:defRPr/>
            </a:pPr>
            <a:r>
              <a:rPr lang="sl-SI" sz="24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Prodajni kanal, ki omogoča, da koristimo internet in tehnologijo za namen </a:t>
            </a:r>
            <a:r>
              <a:rPr lang="en-GB" sz="2400" b="0" i="0" u="none" strike="noStrike" cap="none" spc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hitrejšega</a:t>
            </a:r>
            <a:r>
              <a:rPr lang="en-GB" sz="24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l-SI" sz="24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ponujanja in prodaje naših produktov / storitve</a:t>
            </a:r>
            <a:r>
              <a:rPr lang="en-US" sz="24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sl-SI" sz="2200" dirty="0"/>
          </a:p>
        </p:txBody>
      </p:sp>
      <p:grpSp>
        <p:nvGrpSpPr>
          <p:cNvPr id="9" name="Group 8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10" name="Picture 6"/>
            <p:cNvPicPr>
              <a:picLocks noGrp="1"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174135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 noChangeShapeType="1"/>
          </p:cNvSpPr>
          <p:nvPr>
            <p:ph/>
          </p:nvPr>
        </p:nvSpPr>
        <p:spPr bwMode="auto">
          <a:xfrm>
            <a:off x="250825" y="1052512"/>
            <a:ext cx="8642350" cy="4976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>
              <a:lnSpc>
                <a:spcPct val="100000"/>
              </a:lnSpc>
              <a:spcBef>
                <a:spcPts val="0"/>
              </a:spcBef>
              <a:buChar char="•"/>
              <a:defRPr sz="2800">
                <a:solidFill>
                  <a:srgbClr val="606060"/>
                </a:solidFill>
                <a:latin typeface="Arial"/>
              </a:defRPr>
            </a:lvl1pPr>
            <a:lvl2pPr marL="742950" indent="-285750" algn="l" defTabSz="914400">
              <a:lnSpc>
                <a:spcPct val="100000"/>
              </a:lnSpc>
              <a:spcBef>
                <a:spcPts val="0"/>
              </a:spcBef>
              <a:buChar char="-"/>
              <a:defRPr sz="2400">
                <a:solidFill>
                  <a:srgbClr val="606060"/>
                </a:solidFill>
                <a:latin typeface="Arial"/>
              </a:defRPr>
            </a:lvl2pPr>
            <a:lvl3pPr marL="1143000" indent="-228600" algn="l" defTabSz="914400">
              <a:lnSpc>
                <a:spcPct val="100000"/>
              </a:lnSpc>
              <a:spcBef>
                <a:spcPts val="0"/>
              </a:spcBef>
              <a:buChar char="•"/>
              <a:defRPr sz="2000">
                <a:solidFill>
                  <a:srgbClr val="606060"/>
                </a:solidFill>
                <a:latin typeface="Arial"/>
              </a:defRPr>
            </a:lvl3pPr>
            <a:lvl4pPr marL="1600200" indent="-228600" algn="l" defTabSz="914400">
              <a:lnSpc>
                <a:spcPct val="100000"/>
              </a:lnSpc>
              <a:spcBef>
                <a:spcPts val="0"/>
              </a:spcBef>
              <a:buChar char="–"/>
              <a:defRPr sz="1800">
                <a:solidFill>
                  <a:srgbClr val="606060"/>
                </a:solidFill>
                <a:latin typeface="Arial"/>
              </a:defRPr>
            </a:lvl4pPr>
            <a:lvl5pPr marL="2057400" indent="-228600" algn="l" defTabSz="914400">
              <a:lnSpc>
                <a:spcPct val="100000"/>
              </a:lnSpc>
              <a:spcBef>
                <a:spcPts val="0"/>
              </a:spcBef>
              <a:buChar char="»"/>
              <a:defRPr sz="1800">
                <a:solidFill>
                  <a:srgbClr val="606060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endParaRPr lang="en-US"/>
          </a:p>
          <a:p>
            <a:pPr marL="0" lvl="0" indent="0">
              <a:spcBef>
                <a:spcPts val="0"/>
              </a:spcBef>
              <a:buNone/>
              <a:defRPr/>
            </a:pPr>
            <a:endParaRPr/>
          </a:p>
          <a:p>
            <a:pPr marL="0" lvl="0" indent="0">
              <a:spcBef>
                <a:spcPts val="0"/>
              </a:spcBef>
              <a:buSzPct val="100000"/>
              <a:buChar char="•"/>
              <a:defRPr/>
            </a:pPr>
            <a:endParaRPr/>
          </a:p>
        </p:txBody>
      </p:sp>
      <p:sp>
        <p:nvSpPr>
          <p:cNvPr id="5" name="Shape 1026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50" y="6524625"/>
            <a:ext cx="2133600" cy="1968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0824" y="1052511"/>
            <a:ext cx="3663251" cy="1953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83741" y="1386232"/>
            <a:ext cx="4398408" cy="2365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4350" y="3255539"/>
            <a:ext cx="6959451" cy="26289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 bwMode="auto">
          <a:xfrm>
            <a:off x="74941" y="145460"/>
            <a:ext cx="8640957" cy="907050"/>
          </a:xfr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1pPr>
            <a:lvl2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2pPr>
            <a:lvl3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3pPr>
            <a:lvl4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4pPr>
            <a:lvl5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5pPr>
            <a:lvl6pPr>
              <a:defRPr lang="sl-SI" sz="1800"/>
            </a:lvl6pPr>
            <a:lvl7pPr>
              <a:defRPr lang="sl-SI" sz="1800"/>
            </a:lvl7pPr>
            <a:lvl8pPr>
              <a:defRPr lang="sl-SI" sz="1800"/>
            </a:lvl8pPr>
            <a:lvl9pPr>
              <a:defRPr lang="sl-SI" sz="1800"/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Spletna trgovina ponudnika blaga/storitve </a:t>
            </a:r>
            <a:endParaRPr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11" name="Picture 6"/>
            <p:cNvPicPr>
              <a:picLocks noGrp="1"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0" y="174135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6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49" y="6524624"/>
            <a:ext cx="2133599" cy="1968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5" name="Shape 3078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49" y="6524624"/>
            <a:ext cx="2133599" cy="1968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6" name="Shape 4102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49" y="6524624"/>
            <a:ext cx="2133599" cy="1968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grpSp>
        <p:nvGrpSpPr>
          <p:cNvPr id="7" name="Group 6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8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5"/>
              <a:ext cx="1727181" cy="58151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832" y="815833"/>
            <a:ext cx="6101178" cy="3265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68652" y="1993251"/>
            <a:ext cx="5904000" cy="3121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95288" y="2837220"/>
            <a:ext cx="5634369" cy="300306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/>
        </p:nvSpPr>
        <p:spPr bwMode="auto">
          <a:xfrm>
            <a:off x="206824" y="72718"/>
            <a:ext cx="8640957" cy="907050"/>
          </a:xfr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1pPr>
            <a:lvl2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2pPr>
            <a:lvl3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3pPr>
            <a:lvl4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4pPr>
            <a:lvl5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5pPr>
            <a:lvl6pPr>
              <a:defRPr lang="sl-SI" sz="1800"/>
            </a:lvl6pPr>
            <a:lvl7pPr>
              <a:defRPr lang="sl-SI" sz="1800"/>
            </a:lvl7pPr>
            <a:lvl8pPr>
              <a:defRPr lang="sl-SI" sz="1800"/>
            </a:lvl8pPr>
            <a:lvl9pPr>
              <a:defRPr lang="sl-SI" sz="1800"/>
            </a:lvl9pPr>
          </a:lstStyle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Platforma za prodajo - različni ponudniki</a:t>
            </a:r>
            <a:r>
              <a:rPr lang="en-US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6"/>
          <p:cNvSpPr>
            <a:spLocks noGrp="1" noChangeShapeType="1"/>
          </p:cNvSpPr>
          <p:nvPr>
            <p:ph type="dt" idx="2"/>
          </p:nvPr>
        </p:nvSpPr>
        <p:spPr bwMode="auto">
          <a:xfrm>
            <a:off x="1835149" y="6524624"/>
            <a:ext cx="2133599" cy="1968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r>
              <a:rPr lang="en-US"/>
              <a:t>3.12.2020 </a:t>
            </a:r>
            <a:endParaRPr/>
          </a:p>
        </p:txBody>
      </p:sp>
      <p:grpSp>
        <p:nvGrpSpPr>
          <p:cNvPr id="5" name="Group 4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6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5"/>
              <a:ext cx="1727181" cy="581512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/>
        </p:nvSpPr>
        <p:spPr bwMode="auto">
          <a:xfrm>
            <a:off x="446854" y="344553"/>
            <a:ext cx="8229600" cy="1080118"/>
          </a:xfrm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lang="sl-SI" sz="3200" b="1">
                <a:solidFill>
                  <a:srgbClr val="AB0F38"/>
                </a:solidFill>
                <a:latin typeface="Arial"/>
              </a:defRPr>
            </a:lvl1pPr>
            <a:lvl2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2pPr>
            <a:lvl3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3pPr>
            <a:lvl4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4pPr>
            <a:lvl5pPr marL="0" indent="0" algn="l" defTabSz="914400">
              <a:lnSpc>
                <a:spcPct val="100000"/>
              </a:lnSpc>
              <a:buNone/>
              <a:defRPr lang="sl-SI" sz="2800" b="1">
                <a:solidFill>
                  <a:srgbClr val="606060"/>
                </a:solidFill>
                <a:latin typeface="Arial"/>
              </a:defRPr>
            </a:lvl5pPr>
            <a:lvl6pPr>
              <a:defRPr lang="sl-SI" sz="1800"/>
            </a:lvl6pPr>
            <a:lvl7pPr>
              <a:defRPr lang="sl-SI" sz="1800"/>
            </a:lvl7pPr>
            <a:lvl8pPr>
              <a:defRPr lang="sl-SI" sz="1800"/>
            </a:lvl8pPr>
            <a:lvl9pPr>
              <a:defRPr lang="sl-SI" sz="1800"/>
            </a:lvl9pPr>
          </a:lstStyle>
          <a:p>
            <a:pPr>
              <a:defRPr/>
            </a:pPr>
            <a:r>
              <a:rPr lang="en-US"/>
              <a:t>Statistika 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443679" y="2075980"/>
            <a:ext cx="8232773" cy="3225227"/>
          </a:xfrm>
        </p:spPr>
        <p:txBody>
          <a:bodyPr lIns="91440" tIns="45720" rIns="91440" bIns="45720"/>
          <a:lstStyle>
            <a:lvl1pPr marL="342900" indent="-342900" algn="l" defTabSz="914400">
              <a:lnSpc>
                <a:spcPct val="150000"/>
              </a:lnSpc>
              <a:spcBef>
                <a:spcPts val="0"/>
              </a:spcBef>
              <a:buChar char="•"/>
              <a:defRPr lang="sl-SI" sz="28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lnSpc>
                <a:spcPct val="150000"/>
              </a:lnSpc>
              <a:spcBef>
                <a:spcPts val="0"/>
              </a:spcBef>
              <a:buFont typeface="Wingdings"/>
              <a:buChar char="§"/>
              <a:defRPr lang="sl-SI" sz="24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lnSpc>
                <a:spcPct val="150000"/>
              </a:lnSpc>
              <a:spcBef>
                <a:spcPts val="0"/>
              </a:spcBef>
              <a:buChar char="•"/>
              <a:defRPr lang="sl-SI" sz="20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lnSpc>
                <a:spcPct val="150000"/>
              </a:lnSpc>
              <a:spcBef>
                <a:spcPts val="0"/>
              </a:spcBef>
              <a:buFont typeface="Wingdings"/>
              <a:buChar char="§"/>
              <a:defRPr lang="sl-SI" sz="18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lnSpc>
                <a:spcPct val="150000"/>
              </a:lnSpc>
              <a:spcBef>
                <a:spcPts val="0"/>
              </a:spcBef>
              <a:buChar char="»"/>
              <a:defRPr lang="sl-SI" sz="1800">
                <a:solidFill>
                  <a:srgbClr val="606060"/>
                </a:solidFill>
                <a:latin typeface="Arial"/>
                <a:ea typeface="Arial"/>
                <a:cs typeface="Arial"/>
              </a:defRPr>
            </a:lvl5pPr>
            <a:lvl6pPr>
              <a:defRPr lang="sl-SI" sz="1800"/>
            </a:lvl6pPr>
            <a:lvl7pPr>
              <a:defRPr lang="sl-SI" sz="1800"/>
            </a:lvl7pPr>
            <a:lvl8pPr>
              <a:defRPr lang="sl-SI" sz="1800"/>
            </a:lvl8pPr>
            <a:lvl9pPr>
              <a:defRPr lang="sl-SI" sz="1800"/>
            </a:lvl9pPr>
          </a:lstStyle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sl-SI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pletne</a:t>
            </a:r>
            <a:r>
              <a:rPr lang="sl-SI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nakupe opravlja že več kot 70% vseh uporabnikov interneta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(COVID19) </a:t>
            </a:r>
            <a:endParaRPr lang="sl-SI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sl-SI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omači</a:t>
            </a:r>
            <a:r>
              <a:rPr lang="sl-SI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trgovci so beležili tudi 300, 400% rast spletne prodaje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času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COVID19) </a:t>
            </a:r>
            <a:endParaRPr lang="sl-SI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Povprečno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spletna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prodaja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poveča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40 %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letno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podatki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COVID19) </a:t>
            </a:r>
            <a:endParaRPr lang="sl-SI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46854" y="344553"/>
            <a:ext cx="8229600" cy="1080118"/>
          </a:xfrm>
        </p:spPr>
        <p:txBody>
          <a:bodyPr/>
          <a:lstStyle>
            <a:lvl1pPr>
              <a:defRPr sz="3200">
                <a:solidFill>
                  <a:srgbClr val="AB0F38"/>
                </a:solidFill>
              </a:defRPr>
            </a:lvl1pPr>
          </a:lstStyle>
          <a:p>
            <a:pPr>
              <a:defRPr/>
            </a:pPr>
            <a:r>
              <a:rPr lang="sl-SI" dirty="0"/>
              <a:t>Kaj je najbolj pomembno pri postavitvi spletne trgovine? 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443679" y="2588865"/>
            <a:ext cx="8467356" cy="503092"/>
          </a:xfrm>
        </p:spPr>
        <p:txBody>
          <a:bodyPr vert="horz" lIns="91440" tIns="45720" rIns="91440" bIns="45720" rtlCol="0"/>
          <a:lstStyle>
            <a:lvl1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1pPr>
            <a:lvl2pPr marL="742950" indent="-28575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2pPr>
            <a:lvl3pPr marL="11430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3pPr>
            <a:lvl4pPr marL="16002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Wingdings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4pPr>
            <a:lvl5pPr marL="20574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1800" b="1" dirty="0"/>
              <a:t>Strategija: lastna spletna stran, prodaja preko ne-posrednikov (</a:t>
            </a:r>
            <a:r>
              <a:rPr lang="sl-SI" sz="1800" b="1" dirty="0" err="1"/>
              <a:t>mimovrste</a:t>
            </a:r>
            <a:r>
              <a:rPr lang="sl-SI" sz="1800" b="1" dirty="0"/>
              <a:t>, </a:t>
            </a:r>
            <a:r>
              <a:rPr lang="sl-SI" sz="1800" b="1" dirty="0" err="1"/>
              <a:t>ebay</a:t>
            </a:r>
            <a:r>
              <a:rPr lang="sl-SI" sz="1800" b="1" dirty="0"/>
              <a:t>...)</a:t>
            </a:r>
            <a:endParaRPr lang="sl-SI" sz="1800" b="0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43678" y="3175018"/>
            <a:ext cx="8467355" cy="503092"/>
          </a:xfrm>
        </p:spPr>
        <p:txBody>
          <a:bodyPr vert="horz" lIns="91440" tIns="45720" rIns="91440" bIns="45720" rtlCol="0"/>
          <a:lstStyle>
            <a:lvl1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1pPr>
            <a:lvl2pPr marL="742950" indent="-28575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2pPr>
            <a:lvl3pPr marL="11430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3pPr>
            <a:lvl4pPr marL="16002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Wingdings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4pPr>
            <a:lvl5pPr marL="20574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1800" b="1"/>
              <a:t>Izbira tehnologije in IT infrastrukture - posvetujete se z strokovnjakom </a:t>
            </a:r>
            <a:endParaRPr lang="sl-SI" sz="1800" b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43678" y="3834441"/>
            <a:ext cx="8467355" cy="503092"/>
          </a:xfrm>
        </p:spPr>
        <p:txBody>
          <a:bodyPr vert="horz" lIns="91440" tIns="45720" rIns="91440" bIns="45720" rtlCol="0"/>
          <a:lstStyle>
            <a:lvl1pPr marL="342900" indent="-3429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1pPr>
            <a:lvl2pPr marL="742950" indent="-28575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Wingdings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2pPr>
            <a:lvl3pPr marL="11430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3pPr>
            <a:lvl4pPr marL="16002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Wingdings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4pPr>
            <a:lvl5pPr marL="20574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AB0F38"/>
              </a:buClr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Lucida Sans Unicode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1800" b="1" dirty="0"/>
              <a:t>PRIPRAVA!!! </a:t>
            </a:r>
            <a:endParaRPr lang="sl-SI" sz="1800" b="0" dirty="0"/>
          </a:p>
        </p:txBody>
      </p:sp>
      <p:grpSp>
        <p:nvGrpSpPr>
          <p:cNvPr id="9" name="Group 8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10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0825" y="292591"/>
            <a:ext cx="8642350" cy="649287"/>
          </a:xfrm>
        </p:spPr>
        <p:txBody>
          <a:bodyPr/>
          <a:lstStyle>
            <a:lvl1pPr>
              <a:defRPr sz="3200">
                <a:solidFill>
                  <a:srgbClr val="AB0F38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Podrobneje</a:t>
            </a:r>
            <a:r>
              <a:rPr lang="en-US" dirty="0"/>
              <a:t> o </a:t>
            </a:r>
            <a:r>
              <a:rPr lang="en-US" dirty="0" err="1"/>
              <a:t>elementih</a:t>
            </a:r>
            <a:r>
              <a:rPr lang="en-US" dirty="0"/>
              <a:t> in </a:t>
            </a:r>
            <a:r>
              <a:rPr lang="en-US" dirty="0" err="1"/>
              <a:t>prodajo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23528" y="1163146"/>
            <a:ext cx="8642350" cy="4976812"/>
          </a:xfrm>
        </p:spPr>
        <p:txBody>
          <a:bodyPr/>
          <a:lstStyle>
            <a:lvl1pPr>
              <a:lnSpc>
                <a:spcPct val="150000"/>
              </a:lnSpc>
              <a:defRPr sz="2800"/>
            </a:lvl1pPr>
            <a:lvl2pPr marL="742950" indent="-285750">
              <a:lnSpc>
                <a:spcPct val="150000"/>
              </a:lnSpc>
              <a:buFont typeface="Wingdings"/>
              <a:buChar char="§"/>
              <a:defRPr sz="2400"/>
            </a:lvl2pPr>
            <a:lvl3pPr>
              <a:lnSpc>
                <a:spcPct val="150000"/>
              </a:lnSpc>
              <a:defRPr sz="2000"/>
            </a:lvl3pPr>
            <a:lvl4pPr marL="1600200" indent="-228600">
              <a:lnSpc>
                <a:spcPct val="150000"/>
              </a:lnSpc>
              <a:buFont typeface="Wingdings"/>
              <a:buChar char="§"/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>
              <a:defRPr/>
            </a:pPr>
            <a:r>
              <a:rPr lang="en-US" sz="2000" dirty="0" err="1"/>
              <a:t>Skladišče</a:t>
            </a:r>
            <a:r>
              <a:rPr lang="en-US" sz="2000" dirty="0"/>
              <a:t>: </a:t>
            </a:r>
          </a:p>
          <a:p>
            <a:pPr lvl="1">
              <a:defRPr/>
            </a:pPr>
            <a:r>
              <a:rPr lang="en-US" sz="2000" dirty="0" err="1"/>
              <a:t>lastno</a:t>
            </a:r>
            <a:r>
              <a:rPr lang="en-US" sz="2000" dirty="0"/>
              <a:t> </a:t>
            </a:r>
          </a:p>
          <a:p>
            <a:pPr lvl="1">
              <a:defRPr/>
            </a:pP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dobavitelju</a:t>
            </a:r>
            <a:r>
              <a:rPr lang="en-US" sz="2000" dirty="0"/>
              <a:t> (</a:t>
            </a:r>
            <a:r>
              <a:rPr lang="en-US" sz="2000" dirty="0" err="1"/>
              <a:t>dropshipping</a:t>
            </a:r>
            <a:r>
              <a:rPr lang="en-US" sz="2000" dirty="0"/>
              <a:t>) </a:t>
            </a:r>
          </a:p>
          <a:p>
            <a:pPr>
              <a:defRPr/>
            </a:pPr>
            <a:r>
              <a:rPr lang="en-US" sz="2000" dirty="0" err="1"/>
              <a:t>Dostava</a:t>
            </a:r>
            <a:r>
              <a:rPr lang="en-US" sz="2000" dirty="0"/>
              <a:t>: </a:t>
            </a:r>
          </a:p>
          <a:p>
            <a:pPr lvl="1">
              <a:defRPr/>
            </a:pPr>
            <a:r>
              <a:rPr lang="en-US" sz="2000" dirty="0" err="1"/>
              <a:t>click&amp;collect</a:t>
            </a:r>
            <a:r>
              <a:rPr lang="en-US" sz="2000" dirty="0"/>
              <a:t> (</a:t>
            </a:r>
            <a:r>
              <a:rPr lang="en-US" sz="2000" dirty="0" err="1"/>
              <a:t>prevzem</a:t>
            </a:r>
            <a:r>
              <a:rPr lang="en-US" sz="2000" dirty="0"/>
              <a:t> v </a:t>
            </a:r>
            <a:r>
              <a:rPr lang="en-US" sz="2000" dirty="0" err="1"/>
              <a:t>trgovini</a:t>
            </a:r>
            <a:r>
              <a:rPr lang="en-US" sz="2000" dirty="0"/>
              <a:t>),  </a:t>
            </a:r>
          </a:p>
          <a:p>
            <a:pPr lvl="1">
              <a:defRPr/>
            </a:pPr>
            <a:r>
              <a:rPr lang="en-US" sz="2000" dirty="0" err="1"/>
              <a:t>dostava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dom</a:t>
            </a:r>
            <a:r>
              <a:rPr lang="en-US" sz="2000" dirty="0"/>
              <a:t> (</a:t>
            </a:r>
            <a:r>
              <a:rPr lang="en-US" sz="2000" dirty="0" err="1"/>
              <a:t>pošta</a:t>
            </a:r>
            <a:r>
              <a:rPr lang="en-US" sz="2000" dirty="0"/>
              <a:t>, GSL, …)</a:t>
            </a:r>
          </a:p>
          <a:p>
            <a:pPr>
              <a:defRPr/>
            </a:pPr>
            <a:r>
              <a:rPr lang="en-US" sz="2000" dirty="0" err="1"/>
              <a:t>Stroški</a:t>
            </a:r>
            <a:r>
              <a:rPr lang="en-US" sz="2000" dirty="0"/>
              <a:t> </a:t>
            </a:r>
            <a:r>
              <a:rPr lang="en-US" sz="2000" dirty="0" err="1"/>
              <a:t>dostave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kupec</a:t>
            </a:r>
            <a:r>
              <a:rPr lang="en-US" sz="2000" dirty="0"/>
              <a:t>: </a:t>
            </a:r>
            <a:r>
              <a:rPr lang="en-US" sz="2000" dirty="0" err="1"/>
              <a:t>fiksni</a:t>
            </a:r>
            <a:r>
              <a:rPr lang="en-US" sz="2000" dirty="0"/>
              <a:t> </a:t>
            </a:r>
            <a:r>
              <a:rPr lang="en-US" sz="2000" dirty="0" err="1"/>
              <a:t>znesek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variabilni</a:t>
            </a:r>
            <a:r>
              <a:rPr lang="en-US" sz="2000" dirty="0"/>
              <a:t>, </a:t>
            </a:r>
            <a:r>
              <a:rPr lang="en-US" sz="2000" dirty="0" err="1"/>
              <a:t>brezplačno</a:t>
            </a:r>
            <a:r>
              <a:rPr lang="en-US" sz="2000" dirty="0"/>
              <a:t>?  </a:t>
            </a:r>
          </a:p>
          <a:p>
            <a:pPr lvl="1">
              <a:defRPr/>
            </a:pPr>
            <a:r>
              <a:rPr lang="en-US" sz="2000" dirty="0" err="1"/>
              <a:t>ponudnik</a:t>
            </a:r>
            <a:r>
              <a:rPr lang="en-US" sz="2000" dirty="0"/>
              <a:t> 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sz="2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7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6476" y="349091"/>
            <a:ext cx="8642350" cy="649287"/>
          </a:xfrm>
        </p:spPr>
        <p:txBody>
          <a:bodyPr/>
          <a:lstStyle>
            <a:lvl1pPr>
              <a:defRPr sz="3200">
                <a:solidFill>
                  <a:srgbClr val="AB0F38"/>
                </a:solidFill>
              </a:defRPr>
            </a:lvl1pPr>
          </a:lstStyle>
          <a:p>
            <a:pPr>
              <a:defRPr/>
            </a:pPr>
            <a:r>
              <a:rPr lang="en-US"/>
              <a:t>Podrobneje o elementih in prodajo preko spleta (2)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343738"/>
            <a:ext cx="8642350" cy="4976812"/>
          </a:xfrm>
        </p:spPr>
        <p:txBody>
          <a:bodyPr/>
          <a:lstStyle>
            <a:lvl1pPr>
              <a:lnSpc>
                <a:spcPct val="150000"/>
              </a:lnSpc>
              <a:defRPr sz="2800"/>
            </a:lvl1pPr>
            <a:lvl2pPr marL="742950" indent="-285750">
              <a:lnSpc>
                <a:spcPct val="150000"/>
              </a:lnSpc>
              <a:buFont typeface="Wingdings"/>
              <a:buChar char="§"/>
              <a:defRPr sz="2400"/>
            </a:lvl2pPr>
            <a:lvl3pPr>
              <a:lnSpc>
                <a:spcPct val="150000"/>
              </a:lnSpc>
              <a:defRPr sz="2000"/>
            </a:lvl3pPr>
            <a:lvl4pPr marL="1600200" indent="-228600">
              <a:lnSpc>
                <a:spcPct val="150000"/>
              </a:lnSpc>
              <a:buFont typeface="Wingdings"/>
              <a:buChar char="§"/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>
              <a:defRPr/>
            </a:pPr>
            <a:r>
              <a:rPr lang="sl-SI" sz="2000" dirty="0"/>
              <a:t>Opisi produktov: </a:t>
            </a:r>
          </a:p>
          <a:p>
            <a:pPr lvl="1">
              <a:defRPr/>
            </a:pPr>
            <a:r>
              <a:rPr lang="sl-SI" sz="2000" dirty="0"/>
              <a:t>imate dovolj jasne opise?</a:t>
            </a:r>
          </a:p>
          <a:p>
            <a:pPr>
              <a:defRPr/>
            </a:pPr>
            <a:r>
              <a:rPr lang="sl-SI" sz="2000" dirty="0"/>
              <a:t>Lastnosti: </a:t>
            </a:r>
          </a:p>
          <a:p>
            <a:pPr lvl="1">
              <a:defRPr/>
            </a:pPr>
            <a:r>
              <a:rPr lang="sl-SI" sz="2000" dirty="0"/>
              <a:t>velikost, barva, teža,  </a:t>
            </a:r>
          </a:p>
          <a:p>
            <a:pPr lvl="1">
              <a:defRPr/>
            </a:pPr>
            <a:r>
              <a:rPr lang="sl-SI" sz="2000" dirty="0"/>
              <a:t>primernost za določene ciljne skupine (primer: ni primerno za mlajše otroke, ni primerne za starejše...) </a:t>
            </a:r>
          </a:p>
          <a:p>
            <a:pPr>
              <a:defRPr/>
            </a:pPr>
            <a:r>
              <a:rPr lang="sl-SI" sz="2000" dirty="0" err="1"/>
              <a:t>Multimedia</a:t>
            </a:r>
            <a:r>
              <a:rPr lang="sl-SI" sz="2000" dirty="0"/>
              <a:t> </a:t>
            </a:r>
          </a:p>
          <a:p>
            <a:pPr lvl="1">
              <a:defRPr/>
            </a:pPr>
            <a:r>
              <a:rPr lang="sl-SI" sz="2000" dirty="0"/>
              <a:t>Slike, video </a:t>
            </a:r>
          </a:p>
          <a:p>
            <a:pPr lvl="1">
              <a:defRPr/>
            </a:pPr>
            <a:endParaRPr lang="sl-SI" dirty="0"/>
          </a:p>
          <a:p>
            <a:pPr marL="457200" lvl="1" indent="0">
              <a:buNone/>
              <a:defRPr/>
            </a:pPr>
            <a:endParaRPr lang="sl-SI" sz="2800" b="0" i="0" u="none" strike="noStrike" cap="none" spc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7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50825" y="246427"/>
            <a:ext cx="8642350" cy="649287"/>
          </a:xfrm>
        </p:spPr>
        <p:txBody>
          <a:bodyPr/>
          <a:lstStyle>
            <a:lvl1pPr>
              <a:defRPr sz="3200">
                <a:solidFill>
                  <a:srgbClr val="AB0F38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Podrobneje</a:t>
            </a:r>
            <a:r>
              <a:rPr lang="en-US" dirty="0"/>
              <a:t> o </a:t>
            </a:r>
            <a:r>
              <a:rPr lang="en-US" dirty="0" err="1"/>
              <a:t>elementih</a:t>
            </a:r>
            <a:r>
              <a:rPr lang="en-US" dirty="0"/>
              <a:t> in </a:t>
            </a:r>
            <a:r>
              <a:rPr lang="en-US" dirty="0" err="1"/>
              <a:t>prodajo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 (3)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339055"/>
            <a:ext cx="8642350" cy="4976812"/>
          </a:xfrm>
        </p:spPr>
        <p:txBody>
          <a:bodyPr/>
          <a:lstStyle>
            <a:lvl1pPr>
              <a:lnSpc>
                <a:spcPct val="150000"/>
              </a:lnSpc>
              <a:defRPr sz="2800"/>
            </a:lvl1pPr>
            <a:lvl2pPr marL="742950" indent="-285750">
              <a:lnSpc>
                <a:spcPct val="150000"/>
              </a:lnSpc>
              <a:buFont typeface="Wingdings"/>
              <a:buChar char="§"/>
              <a:defRPr sz="2400"/>
            </a:lvl2pPr>
            <a:lvl3pPr>
              <a:lnSpc>
                <a:spcPct val="150000"/>
              </a:lnSpc>
              <a:defRPr sz="2000"/>
            </a:lvl3pPr>
            <a:lvl4pPr marL="1600200" indent="-228600">
              <a:lnSpc>
                <a:spcPct val="150000"/>
              </a:lnSpc>
              <a:buFont typeface="Wingdings"/>
              <a:buChar char="§"/>
              <a:defRPr sz="1800"/>
            </a:lvl4pPr>
            <a:lvl5pPr>
              <a:lnSpc>
                <a:spcPct val="150000"/>
              </a:lnSpc>
              <a:defRPr sz="1800"/>
            </a:lvl5pPr>
          </a:lstStyle>
          <a:p>
            <a:pPr>
              <a:defRPr/>
            </a:pPr>
            <a:r>
              <a:rPr lang="sl-SI" sz="2000" dirty="0"/>
              <a:t>Cena: </a:t>
            </a:r>
          </a:p>
          <a:p>
            <a:pPr lvl="1">
              <a:defRPr/>
            </a:pPr>
            <a:r>
              <a:rPr lang="sl-SI" sz="2000" dirty="0"/>
              <a:t>Ali je cena fiksna ali variabilna glede na izbrano barvo </a:t>
            </a:r>
            <a:r>
              <a:rPr lang="sl-SI" sz="2000" dirty="0" err="1"/>
              <a:t>oz</a:t>
            </a:r>
            <a:r>
              <a:rPr lang="sl-SI" sz="2000" dirty="0"/>
              <a:t> razpoložljivost produkta?</a:t>
            </a:r>
          </a:p>
          <a:p>
            <a:pPr>
              <a:defRPr/>
            </a:pPr>
            <a:r>
              <a:rPr lang="sl-SI" sz="2000" dirty="0"/>
              <a:t>DDV: </a:t>
            </a:r>
          </a:p>
          <a:p>
            <a:pPr lvl="1">
              <a:defRPr/>
            </a:pPr>
            <a:r>
              <a:rPr lang="sl-SI" sz="2000" dirty="0"/>
              <a:t>Kdo plača DDV? </a:t>
            </a:r>
          </a:p>
          <a:p>
            <a:pPr lvl="1">
              <a:defRPr/>
            </a:pPr>
            <a:r>
              <a:rPr lang="sl-SI" sz="2000" dirty="0"/>
              <a:t>je DDV vključen v ceni? Naj bo jasno napisano. </a:t>
            </a:r>
          </a:p>
          <a:p>
            <a:pPr>
              <a:defRPr/>
            </a:pPr>
            <a:r>
              <a:rPr lang="sl-SI" sz="2000" dirty="0"/>
              <a:t>Vračilo blaga </a:t>
            </a:r>
          </a:p>
          <a:p>
            <a:pPr lvl="1">
              <a:defRPr/>
            </a:pPr>
            <a:r>
              <a:rPr lang="sl-SI" sz="2000" dirty="0"/>
              <a:t>jasne splošne pogoje, naj bo razvidno pri vsakemu produktu </a:t>
            </a:r>
          </a:p>
          <a:p>
            <a:pPr lvl="1">
              <a:defRPr/>
            </a:pPr>
            <a:endParaRPr lang="sl-SI" sz="2000" dirty="0">
              <a:latin typeface="Times New Roman"/>
              <a:ea typeface="Times New Roman"/>
              <a:cs typeface="Times New Roman"/>
            </a:endParaRPr>
          </a:p>
          <a:p>
            <a:pPr lvl="1">
              <a:defRPr/>
            </a:pPr>
            <a:endParaRPr lang="sl-SI" sz="2000" dirty="0">
              <a:latin typeface="Times New Roman"/>
              <a:ea typeface="Times New Roman"/>
              <a:cs typeface="Times New Roman"/>
            </a:endParaRPr>
          </a:p>
          <a:p>
            <a:pPr marL="457200" lvl="1" indent="0">
              <a:buNone/>
              <a:defRPr/>
            </a:pPr>
            <a:endParaRPr lang="sl-SI" sz="2000" b="0" i="0" u="none" strike="noStrike" cap="none" spc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5156406" y="5965824"/>
            <a:ext cx="3736765" cy="755649"/>
            <a:chOff x="0" y="0"/>
            <a:chExt cx="3736765" cy="755649"/>
          </a:xfrm>
        </p:grpSpPr>
        <p:pic>
          <p:nvPicPr>
            <p:cNvPr id="7" name="Picture 6"/>
            <p:cNvPicPr>
              <a:picLocks noGrp="1"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01603" y="0"/>
              <a:ext cx="1935162" cy="700086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74134"/>
              <a:ext cx="1727181" cy="581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snovna_prezentacija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F3F3F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osnovna_prezentaci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novna_prezentacija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449</Words>
  <Application>Microsoft Office PowerPoint</Application>
  <DocSecurity>0</DocSecurity>
  <PresentationFormat>Diaprojekcija na zaslonu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osnovna_prezentacija</vt:lpstr>
      <vt:lpstr>Spletna prodaja - nasveti za mikro in mala podjetja</vt:lpstr>
      <vt:lpstr>PowerPointova predstavitev</vt:lpstr>
      <vt:lpstr>PowerPointova predstavitev</vt:lpstr>
      <vt:lpstr>PowerPointova predstavitev</vt:lpstr>
      <vt:lpstr>PowerPointova predstavitev</vt:lpstr>
      <vt:lpstr>Kaj je najbolj pomembno pri postavitvi spletne trgovine? </vt:lpstr>
      <vt:lpstr>Podrobneje o elementih in prodajo preko spleta </vt:lpstr>
      <vt:lpstr>Podrobneje o elementih in prodajo preko spleta (2) </vt:lpstr>
      <vt:lpstr>Podrobneje o elementih in prodajo preko spleta (3) </vt:lpstr>
      <vt:lpstr>Podrobneje o elementih in prodajo preko spleta (4) </vt:lpstr>
      <vt:lpstr>Kako izgleda spletna trgovina?  </vt:lpstr>
      <vt:lpstr>Ponudniki tehnologij </vt:lpstr>
      <vt:lpstr>Kaj pa kanal, ki omogoča trženje in komunikacijo na lokalni ravni skupnosti? </vt:lpstr>
      <vt:lpstr>PowerPointova predstavitev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Polona Mežan</dc:creator>
  <cp:keywords/>
  <dc:description/>
  <cp:lastModifiedBy>Polona Mežan</cp:lastModifiedBy>
  <cp:revision>4</cp:revision>
  <dcterms:modified xsi:type="dcterms:W3CDTF">2020-12-03T08:49:29Z</dcterms:modified>
  <cp:category/>
  <dc:identifier/>
  <cp:contentStatus/>
  <dc:language/>
  <cp:version/>
</cp:coreProperties>
</file>